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62" r:id="rId4"/>
    <p:sldId id="263" r:id="rId5"/>
    <p:sldId id="264" r:id="rId6"/>
    <p:sldId id="265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1D7"/>
    <a:srgbClr val="FFBE00"/>
    <a:srgbClr val="182458"/>
    <a:srgbClr val="C66C30"/>
    <a:srgbClr val="321B0B"/>
    <a:srgbClr val="C1C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850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C285C-0BCD-A249-AE2C-C6C0D673534A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49B80-8945-A045-BCCB-6300D68E5C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672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095F1-FF8B-4203-B549-DAA40238F3E2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6B76C-D2F5-4F64-8EAF-0A630A433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4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6B76C-D2F5-4F64-8EAF-0A630A43343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334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6B76C-D2F5-4F64-8EAF-0A630A43343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5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245516"/>
            <a:ext cx="9144000" cy="1612484"/>
          </a:xfrm>
          <a:prstGeom prst="rect">
            <a:avLst/>
          </a:prstGeom>
          <a:solidFill>
            <a:srgbClr val="1824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ewi-head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02994"/>
          </a:xfrm>
          <a:prstGeom prst="rect">
            <a:avLst/>
          </a:prstGeom>
        </p:spPr>
      </p:pic>
      <p:pic>
        <p:nvPicPr>
          <p:cNvPr id="9" name="Picture 8" descr="berkeley_warren_cmyk_k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273" y="5689601"/>
            <a:ext cx="5016998" cy="73110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902994"/>
            <a:ext cx="9144000" cy="219364"/>
          </a:xfrm>
          <a:prstGeom prst="rect">
            <a:avLst/>
          </a:prstGeom>
          <a:solidFill>
            <a:srgbClr val="FFB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1122358"/>
            <a:ext cx="9144000" cy="4123158"/>
          </a:xfrm>
          <a:prstGeom prst="rect">
            <a:avLst/>
          </a:prstGeom>
          <a:solidFill>
            <a:srgbClr val="FEF1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818" y="1655029"/>
            <a:ext cx="7772400" cy="1470025"/>
          </a:xfrm>
        </p:spPr>
        <p:txBody>
          <a:bodyPr anchor="b" anchorCtr="0">
            <a:normAutofit/>
          </a:bodyPr>
          <a:lstStyle>
            <a:lvl1pPr algn="l">
              <a:defRPr sz="3600" b="1" i="0" cap="all" baseline="0">
                <a:solidFill>
                  <a:srgbClr val="182458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3125054"/>
            <a:ext cx="7772400" cy="1620128"/>
          </a:xfrm>
        </p:spPr>
        <p:txBody>
          <a:bodyPr>
            <a:normAutofit/>
          </a:bodyPr>
          <a:lstStyle>
            <a:lvl1pPr marL="0" indent="0" algn="l">
              <a:buNone/>
              <a:defRPr sz="2200" b="1" i="0" baseline="0">
                <a:solidFill>
                  <a:srgbClr val="18245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47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1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144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83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46091"/>
            <a:ext cx="9144000" cy="611909"/>
          </a:xfrm>
          <a:prstGeom prst="rect">
            <a:avLst/>
          </a:prstGeom>
          <a:solidFill>
            <a:srgbClr val="1824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130637"/>
            <a:ext cx="9144000" cy="115454"/>
          </a:xfrm>
          <a:prstGeom prst="rect">
            <a:avLst/>
          </a:prstGeom>
          <a:solidFill>
            <a:srgbClr val="FFB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berkeley_warren_cmyk_k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124" y="6370783"/>
            <a:ext cx="2537691" cy="36980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9144000" cy="858438"/>
          </a:xfrm>
          <a:prstGeom prst="rect">
            <a:avLst/>
          </a:prstGeom>
          <a:solidFill>
            <a:srgbClr val="FEF1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7091" y="0"/>
            <a:ext cx="8566723" cy="803831"/>
          </a:xfrm>
        </p:spPr>
        <p:txBody>
          <a:bodyPr lIns="0" tIns="0" rIns="0" bIns="0" anchor="b">
            <a:normAutofit/>
          </a:bodyPr>
          <a:lstStyle>
            <a:lvl1pPr algn="l">
              <a:defRPr sz="2400" b="1">
                <a:solidFill>
                  <a:srgbClr val="18245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2" y="1080655"/>
            <a:ext cx="8409708" cy="4525963"/>
          </a:xfrm>
        </p:spPr>
        <p:txBody>
          <a:bodyPr lIns="0" tIns="0" rIns="0" bIns="0"/>
          <a:lstStyle>
            <a:lvl1pPr marL="230188" indent="-230188">
              <a:defRPr sz="2400"/>
            </a:lvl1pPr>
            <a:lvl2pPr marL="577850" indent="-234950">
              <a:defRPr sz="2200"/>
            </a:lvl2pPr>
            <a:lvl3pPr marL="796925" indent="-114300">
              <a:defRPr sz="1800"/>
            </a:lvl3pPr>
            <a:lvl4pPr marL="1143000" indent="-176213">
              <a:defRPr sz="1600"/>
            </a:lvl4pPr>
            <a:lvl5pPr marL="1431925" indent="-168275"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092" y="6356350"/>
            <a:ext cx="4849090" cy="365125"/>
          </a:xfrm>
        </p:spPr>
        <p:txBody>
          <a:bodyPr lIns="0" tIns="0" rIns="0" bIns="0" anchor="t"/>
          <a:lstStyle>
            <a:lvl1pPr algn="l">
              <a:defRPr sz="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779484" y="58252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9F1F07-DAF3-D849-9705-5FE64C5457BF}" type="slidenum">
              <a:rPr lang="en-US" sz="1000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931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882074"/>
            <a:ext cx="9144000" cy="5248563"/>
          </a:xfrm>
          <a:prstGeom prst="rect">
            <a:avLst/>
          </a:prstGeom>
          <a:solidFill>
            <a:srgbClr val="FEF1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246091"/>
            <a:ext cx="9144000" cy="611909"/>
          </a:xfrm>
          <a:prstGeom prst="rect">
            <a:avLst/>
          </a:prstGeom>
          <a:solidFill>
            <a:srgbClr val="1824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6130637"/>
            <a:ext cx="9144000" cy="115454"/>
          </a:xfrm>
          <a:prstGeom prst="rect">
            <a:avLst/>
          </a:prstGeom>
          <a:solidFill>
            <a:srgbClr val="FFB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berkeley_warren_cmyk_k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124" y="6370783"/>
            <a:ext cx="2537691" cy="369807"/>
          </a:xfrm>
          <a:prstGeom prst="rect">
            <a:avLst/>
          </a:prstGeom>
        </p:spPr>
      </p:pic>
      <p:pic>
        <p:nvPicPr>
          <p:cNvPr id="8" name="Picture 7" descr="ewi-heade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02994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842818" y="1655029"/>
            <a:ext cx="7772400" cy="1470025"/>
          </a:xfrm>
        </p:spPr>
        <p:txBody>
          <a:bodyPr anchor="b" anchorCtr="0">
            <a:normAutofit/>
          </a:bodyPr>
          <a:lstStyle>
            <a:lvl1pPr algn="l">
              <a:defRPr sz="3600" b="1" i="0" cap="all" baseline="0">
                <a:solidFill>
                  <a:srgbClr val="182458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42818" y="3125054"/>
            <a:ext cx="7772400" cy="1620128"/>
          </a:xfrm>
        </p:spPr>
        <p:txBody>
          <a:bodyPr>
            <a:normAutofit/>
          </a:bodyPr>
          <a:lstStyle>
            <a:lvl1pPr marL="0" indent="0" algn="l">
              <a:buNone/>
              <a:defRPr sz="2200" b="1" i="0" baseline="0">
                <a:solidFill>
                  <a:srgbClr val="18245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092" y="6356350"/>
            <a:ext cx="4849090" cy="365125"/>
          </a:xfrm>
        </p:spPr>
        <p:txBody>
          <a:bodyPr lIns="0" tIns="0" rIns="0" bIns="0" anchor="t"/>
          <a:lstStyle>
            <a:lvl1pPr algn="l">
              <a:defRPr sz="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882074"/>
            <a:ext cx="9144000" cy="51444"/>
          </a:xfrm>
          <a:prstGeom prst="rect">
            <a:avLst/>
          </a:prstGeom>
          <a:solidFill>
            <a:srgbClr val="FFB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779484" y="58252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9F1F07-DAF3-D849-9705-5FE64C5457BF}" type="slidenum">
              <a:rPr lang="en-US" sz="1000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909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858438"/>
          </a:xfrm>
          <a:prstGeom prst="rect">
            <a:avLst/>
          </a:prstGeom>
          <a:solidFill>
            <a:srgbClr val="FEF1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77091" y="0"/>
            <a:ext cx="8566723" cy="803831"/>
          </a:xfrm>
        </p:spPr>
        <p:txBody>
          <a:bodyPr lIns="0" tIns="0" rIns="0" bIns="0" anchor="b">
            <a:normAutofit/>
          </a:bodyPr>
          <a:lstStyle>
            <a:lvl1pPr algn="l">
              <a:defRPr sz="2400" b="1">
                <a:solidFill>
                  <a:srgbClr val="18245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77092" y="1080655"/>
            <a:ext cx="8409708" cy="4525963"/>
          </a:xfrm>
        </p:spPr>
        <p:txBody>
          <a:bodyPr lIns="0" tIns="0" rIns="0" bIns="0"/>
          <a:lstStyle>
            <a:lvl1pPr marL="230188" indent="-230188">
              <a:defRPr sz="2400"/>
            </a:lvl1pPr>
            <a:lvl2pPr marL="577850" indent="-234950">
              <a:defRPr sz="2200"/>
            </a:lvl2pPr>
            <a:lvl3pPr marL="796925" indent="-114300">
              <a:defRPr sz="1800"/>
            </a:lvl3pPr>
            <a:lvl4pPr marL="1143000" indent="-176213">
              <a:defRPr sz="1600"/>
            </a:lvl4pPr>
            <a:lvl5pPr marL="1431925" indent="-168275"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092" y="6356350"/>
            <a:ext cx="4849090" cy="365125"/>
          </a:xfrm>
        </p:spPr>
        <p:txBody>
          <a:bodyPr lIns="0" tIns="0" rIns="0" bIns="0" anchor="t"/>
          <a:lstStyle>
            <a:lvl1pPr algn="l">
              <a:defRPr sz="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4" name="Picture 13" descr="berkeley_warren_cmy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782" y="6356350"/>
            <a:ext cx="2542032" cy="370015"/>
          </a:xfrm>
          <a:prstGeom prst="rect">
            <a:avLst/>
          </a:prstGeom>
        </p:spPr>
      </p:pic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6779484" y="58252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9F1F07-DAF3-D849-9705-5FE64C5457BF}" type="slidenum">
              <a:rPr lang="en-US" sz="1000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98878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02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92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87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871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1C02-E6C9-F146-B067-676C696F1E9C}" type="datetimeFigureOut">
              <a:rPr lang="en-US" smtClean="0"/>
              <a:t>3/14/2013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F1F07-DAF3-D849-9705-5FE64C5457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32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rdv@berkeley.edu" TargetMode="External"/><Relationship Id="rId2" Type="http://schemas.openxmlformats.org/officeDocument/2006/relationships/hyperlink" Target="mailto:milbrey@stanford.edu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gif"/><Relationship Id="rId4" Type="http://schemas.openxmlformats.org/officeDocument/2006/relationships/hyperlink" Target="http://jgc.stanford.edu/our_work/alt-ed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245516"/>
            <a:ext cx="9144000" cy="1612484"/>
          </a:xfrm>
          <a:prstGeom prst="rect">
            <a:avLst/>
          </a:prstGeom>
          <a:solidFill>
            <a:srgbClr val="1824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ewi-head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02994"/>
          </a:xfrm>
          <a:prstGeom prst="rect">
            <a:avLst/>
          </a:prstGeom>
        </p:spPr>
      </p:pic>
      <p:pic>
        <p:nvPicPr>
          <p:cNvPr id="4" name="Picture 3" descr="berkeley_warren_cmyk_k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364" y="5730895"/>
            <a:ext cx="3948545" cy="68981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902994"/>
            <a:ext cx="9144000" cy="219364"/>
          </a:xfrm>
          <a:prstGeom prst="rect">
            <a:avLst/>
          </a:prstGeom>
          <a:solidFill>
            <a:srgbClr val="FFB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1122358"/>
            <a:ext cx="9144000" cy="4123158"/>
          </a:xfrm>
          <a:prstGeom prst="rect">
            <a:avLst/>
          </a:prstGeom>
          <a:solidFill>
            <a:srgbClr val="FEF1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42818" y="1766455"/>
            <a:ext cx="516081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182458"/>
                </a:solidFill>
              </a:rPr>
              <a:t>RAISING THE BAR, BUILDING CAPACITY:</a:t>
            </a:r>
          </a:p>
          <a:p>
            <a:endParaRPr lang="en-US" sz="3600" b="1" dirty="0" smtClean="0">
              <a:solidFill>
                <a:srgbClr val="182458"/>
              </a:solidFill>
            </a:endParaRPr>
          </a:p>
          <a:p>
            <a:r>
              <a:rPr lang="en-US" sz="2000" b="1" dirty="0" smtClean="0">
                <a:solidFill>
                  <a:srgbClr val="182458"/>
                </a:solidFill>
              </a:rPr>
              <a:t>Driving Improvement in California’s Continuation High Schools </a:t>
            </a:r>
            <a:endParaRPr lang="en-US" sz="2000" dirty="0">
              <a:solidFill>
                <a:srgbClr val="182458"/>
              </a:solidFill>
            </a:endParaRPr>
          </a:p>
        </p:txBody>
      </p:sp>
      <p:pic>
        <p:nvPicPr>
          <p:cNvPr id="3" name="Picture 2" descr="JGC_logo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71" y="5730895"/>
            <a:ext cx="3417454" cy="68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38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State Policy – </a:t>
            </a:r>
            <a:r>
              <a:rPr lang="en-US" sz="2200" cap="none" dirty="0" smtClean="0">
                <a:solidFill>
                  <a:srgbClr val="0000FF"/>
                </a:solidFill>
              </a:rPr>
              <a:t>Supporting Equity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Higher Performing Schools </a:t>
            </a:r>
            <a:r>
              <a:rPr lang="en-US" dirty="0" smtClean="0">
                <a:solidFill>
                  <a:schemeClr val="tx1"/>
                </a:solidFill>
              </a:rPr>
              <a:t>Focused </a:t>
            </a:r>
            <a:r>
              <a:rPr lang="en-US" dirty="0">
                <a:solidFill>
                  <a:schemeClr val="tx1"/>
                </a:solidFill>
              </a:rPr>
              <a:t>on </a:t>
            </a:r>
            <a:r>
              <a:rPr lang="en-US" dirty="0" smtClean="0">
                <a:solidFill>
                  <a:schemeClr val="tx1"/>
                </a:solidFill>
              </a:rPr>
              <a:t>Equity Issues</a:t>
            </a:r>
            <a:endParaRPr lang="en-US" dirty="0">
              <a:solidFill>
                <a:srgbClr val="0000FF"/>
              </a:solidFill>
            </a:endParaRPr>
          </a:p>
          <a:p>
            <a:pPr fontAlgn="ctr"/>
            <a:r>
              <a:rPr lang="en-US" dirty="0" smtClean="0"/>
              <a:t>	</a:t>
            </a:r>
          </a:p>
          <a:p>
            <a:pPr fontAlgn="ctr"/>
            <a:r>
              <a:rPr lang="en-US" dirty="0"/>
              <a:t>	</a:t>
            </a:r>
            <a:r>
              <a:rPr lang="en-US" u="sng" dirty="0" smtClean="0"/>
              <a:t>Lessons for State Policy</a:t>
            </a:r>
          </a:p>
          <a:p>
            <a:pPr fontAlgn="ctr"/>
            <a:endParaRPr lang="en-US" u="sng" dirty="0" smtClean="0"/>
          </a:p>
          <a:p>
            <a:pPr marL="342900" indent="-342900" fontAlgn="ctr">
              <a:buFont typeface="Arial" pitchFamily="34" charset="0"/>
              <a:buChar char="•"/>
            </a:pPr>
            <a:r>
              <a:rPr lang="en-US" dirty="0" smtClean="0"/>
              <a:t>Provide continuation </a:t>
            </a:r>
            <a:r>
              <a:rPr lang="en-US" dirty="0"/>
              <a:t>students </a:t>
            </a:r>
            <a:r>
              <a:rPr lang="en-US" dirty="0" smtClean="0"/>
              <a:t>with </a:t>
            </a:r>
            <a:r>
              <a:rPr lang="en-US" dirty="0"/>
              <a:t>the option of a state-supported full day of </a:t>
            </a:r>
            <a:r>
              <a:rPr lang="en-US" dirty="0" smtClean="0"/>
              <a:t>instruction [AB 570-Jones Sawyer]</a:t>
            </a:r>
          </a:p>
          <a:p>
            <a:pPr fontAlgn="ctr"/>
            <a:endParaRPr lang="en-US" dirty="0"/>
          </a:p>
          <a:p>
            <a:pPr marL="342900" indent="-342900" fontAlgn="ctr">
              <a:buFont typeface="Arial" pitchFamily="34" charset="0"/>
              <a:buChar char="•"/>
            </a:pPr>
            <a:r>
              <a:rPr lang="en-US" dirty="0" smtClean="0"/>
              <a:t>Examine demand/supply issues for alternative education</a:t>
            </a:r>
          </a:p>
          <a:p>
            <a:pPr fontAlgn="ctr"/>
            <a:endParaRPr lang="en-US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dirty="0" smtClean="0"/>
              <a:t>Lower eligibility for CHS enrollment from 16 to 14 years of age, or 9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  <a:endParaRPr lang="en-US" dirty="0"/>
          </a:p>
          <a:p>
            <a:pPr fontAlgn="ctr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04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District Practices – </a:t>
            </a:r>
            <a:r>
              <a:rPr lang="en-US" sz="2200" cap="none" dirty="0" smtClean="0">
                <a:solidFill>
                  <a:srgbClr val="0000FF"/>
                </a:solidFill>
              </a:rPr>
              <a:t>Accountability Issues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5. More Successful Schools Operated in Districts that Held </a:t>
            </a:r>
          </a:p>
          <a:p>
            <a:r>
              <a:rPr lang="en-US" dirty="0"/>
              <a:t> </a:t>
            </a:r>
            <a:r>
              <a:rPr lang="en-US" dirty="0" smtClean="0"/>
              <a:t>   Them Accountable for Student Opportunities and Outcomes</a:t>
            </a:r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u="sng" dirty="0" smtClean="0"/>
              <a:t>Lessons for Districts</a:t>
            </a:r>
          </a:p>
          <a:p>
            <a:endParaRPr lang="en-US" u="sng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Provide clear &amp; transparent district student Identification </a:t>
            </a:r>
            <a:r>
              <a:rPr lang="en-US" dirty="0"/>
              <a:t>and </a:t>
            </a:r>
            <a:r>
              <a:rPr lang="en-US" dirty="0" smtClean="0"/>
              <a:t>placement policies</a:t>
            </a:r>
          </a:p>
          <a:p>
            <a:endParaRPr lang="en-US" b="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dirty="0"/>
              <a:t>Align credits between continuation and comprehensive high </a:t>
            </a:r>
            <a:r>
              <a:rPr lang="en-US" dirty="0" smtClean="0"/>
              <a:t>schools</a:t>
            </a:r>
          </a:p>
          <a:p>
            <a:pPr lvl="0"/>
            <a:endParaRPr lang="en-US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dirty="0" smtClean="0"/>
              <a:t>Track students into and out of CHS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District Policies – </a:t>
            </a:r>
            <a:r>
              <a:rPr lang="en-US" sz="2200" cap="none" dirty="0" smtClean="0">
                <a:solidFill>
                  <a:srgbClr val="0000FF"/>
                </a:solidFill>
              </a:rPr>
              <a:t>Supporting Leaders &amp; Teachers</a:t>
            </a:r>
            <a:endParaRPr lang="en-US" sz="2200" cap="none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fontScale="77500" lnSpcReduction="20000"/>
          </a:bodyPr>
          <a:lstStyle/>
          <a:p>
            <a:pPr marL="457200" indent="-457200" fontAlgn="ctr">
              <a:buAutoNum type="arabicPeriod" startAt="6"/>
            </a:pPr>
            <a:r>
              <a:rPr lang="en-US" sz="2300" dirty="0" smtClean="0"/>
              <a:t>Higher Performing Schools Received District Support for </a:t>
            </a:r>
          </a:p>
          <a:p>
            <a:pPr fontAlgn="ctr"/>
            <a:r>
              <a:rPr lang="en-US" sz="2300" dirty="0"/>
              <a:t> </a:t>
            </a:r>
            <a:r>
              <a:rPr lang="en-US" sz="2300" dirty="0" smtClean="0"/>
              <a:t>      Meeting Student Needs </a:t>
            </a:r>
          </a:p>
          <a:p>
            <a:pPr fontAlgn="ctr"/>
            <a:r>
              <a:rPr lang="en-US" dirty="0" smtClean="0"/>
              <a:t>	</a:t>
            </a:r>
          </a:p>
          <a:p>
            <a:pPr fontAlgn="ctr"/>
            <a:r>
              <a:rPr lang="en-US" dirty="0"/>
              <a:t>	</a:t>
            </a:r>
            <a:r>
              <a:rPr lang="en-US" u="sng" dirty="0" smtClean="0"/>
              <a:t>Lessons for Districts </a:t>
            </a:r>
          </a:p>
          <a:p>
            <a:pPr fontAlgn="ctr"/>
            <a:endParaRPr lang="en-US" dirty="0"/>
          </a:p>
          <a:p>
            <a:pPr marL="342900" indent="-342900" fontAlgn="ctr">
              <a:buFont typeface="Arial" pitchFamily="34" charset="0"/>
              <a:buChar char="•"/>
            </a:pPr>
            <a:r>
              <a:rPr lang="en-US" dirty="0" smtClean="0"/>
              <a:t>Offer on-going, targeted </a:t>
            </a:r>
            <a:r>
              <a:rPr lang="en-US" dirty="0"/>
              <a:t>professional development </a:t>
            </a:r>
            <a:r>
              <a:rPr lang="en-US" dirty="0" smtClean="0"/>
              <a:t>opportunities</a:t>
            </a:r>
          </a:p>
          <a:p>
            <a:pPr fontAlgn="ctr"/>
            <a:endParaRPr lang="en-US" dirty="0"/>
          </a:p>
          <a:p>
            <a:pPr marL="342900" indent="-342900" fontAlgn="ctr">
              <a:buFont typeface="Arial" pitchFamily="34" charset="0"/>
              <a:buChar char="•"/>
            </a:pPr>
            <a:r>
              <a:rPr lang="en-US" dirty="0" smtClean="0"/>
              <a:t>Provide incentives for and attention to attracting </a:t>
            </a:r>
            <a:r>
              <a:rPr lang="en-US" dirty="0"/>
              <a:t>highly- skilled principals and teachers </a:t>
            </a:r>
            <a:r>
              <a:rPr lang="en-US" dirty="0" smtClean="0"/>
              <a:t>to CHS</a:t>
            </a:r>
          </a:p>
          <a:p>
            <a:pPr fontAlgn="ctr"/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Include CHS teachers &amp; administrators in </a:t>
            </a:r>
            <a:r>
              <a:rPr lang="en-US" dirty="0"/>
              <a:t>system-wide efforts to spur </a:t>
            </a:r>
            <a:r>
              <a:rPr lang="en-US" dirty="0" smtClean="0"/>
              <a:t>reform </a:t>
            </a:r>
            <a:r>
              <a:rPr lang="en-US" dirty="0"/>
              <a:t>in secondary </a:t>
            </a:r>
            <a:r>
              <a:rPr lang="en-US" dirty="0" smtClean="0"/>
              <a:t>schools</a:t>
            </a:r>
          </a:p>
          <a:p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Require communication between comprehensive &amp; continuation high schools re: student placement &amp; instructional alignment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Schools – </a:t>
            </a:r>
            <a:r>
              <a:rPr lang="en-US" sz="2200" cap="none" dirty="0" smtClean="0">
                <a:solidFill>
                  <a:srgbClr val="0000FF"/>
                </a:solidFill>
              </a:rPr>
              <a:t>Student Behavioral Supports</a:t>
            </a:r>
            <a:endParaRPr lang="en-US" sz="2200" cap="none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 startAt="7"/>
            </a:pPr>
            <a:r>
              <a:rPr lang="en-US" dirty="0" smtClean="0"/>
              <a:t>School Leaders &amp; Teachers in Higher Performing Pursued Student-centered, Asset-based strategies</a:t>
            </a:r>
          </a:p>
          <a:p>
            <a:pPr marL="457200" indent="-457200">
              <a:buAutoNum type="arabicPeriod" startAt="7"/>
            </a:pPr>
            <a:endParaRPr lang="en-US" dirty="0" smtClean="0"/>
          </a:p>
          <a:p>
            <a:r>
              <a:rPr lang="en-US" dirty="0"/>
              <a:t>	</a:t>
            </a:r>
            <a:r>
              <a:rPr lang="en-US" u="sng" dirty="0" smtClean="0"/>
              <a:t>Lessons for Districts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u="sng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Provide guidance to schools on promoting an </a:t>
            </a:r>
            <a:r>
              <a:rPr lang="en-US" dirty="0"/>
              <a:t>asset-based, student-focused school </a:t>
            </a:r>
            <a:r>
              <a:rPr lang="en-US" dirty="0" smtClean="0"/>
              <a:t>climate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Develop discipline systems </a:t>
            </a:r>
            <a:r>
              <a:rPr lang="en-US" dirty="0"/>
              <a:t>that focus on </a:t>
            </a:r>
            <a:r>
              <a:rPr lang="en-US" dirty="0" smtClean="0"/>
              <a:t>positive behavioral supports </a:t>
            </a:r>
            <a:r>
              <a:rPr lang="en-US" dirty="0"/>
              <a:t>and </a:t>
            </a:r>
            <a:r>
              <a:rPr lang="en-US" dirty="0" smtClean="0"/>
              <a:t>interventions</a:t>
            </a:r>
          </a:p>
          <a:p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Incorporate strategies and indicators of social emotional learning</a:t>
            </a: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Schools – </a:t>
            </a:r>
            <a:r>
              <a:rPr lang="en-US" sz="2200" cap="none" dirty="0" smtClean="0">
                <a:solidFill>
                  <a:srgbClr val="0000FF"/>
                </a:solidFill>
              </a:rPr>
              <a:t>Social And Academic Supports For Youth</a:t>
            </a:r>
            <a:endParaRPr lang="en-US" sz="2200" cap="none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94" y="1570182"/>
            <a:ext cx="7772400" cy="438727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8.  More Successful Schools Attend to Both Academic and </a:t>
            </a:r>
          </a:p>
          <a:p>
            <a:r>
              <a:rPr lang="en-US" dirty="0"/>
              <a:t> </a:t>
            </a:r>
            <a:r>
              <a:rPr lang="en-US" dirty="0" smtClean="0"/>
              <a:t>    Social (community) Supports</a:t>
            </a:r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u="sng" dirty="0" smtClean="0"/>
              <a:t>Lessons for State and District Policy</a:t>
            </a:r>
          </a:p>
          <a:p>
            <a:endParaRPr lang="en-US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dirty="0"/>
              <a:t>Provide opportunities for extended/linked learning; community service</a:t>
            </a:r>
          </a:p>
          <a:p>
            <a:pPr lvl="0"/>
            <a:endParaRPr lang="en-US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100" dirty="0" smtClean="0"/>
              <a:t>Support </a:t>
            </a:r>
            <a:r>
              <a:rPr lang="en-US" sz="2100" dirty="0"/>
              <a:t>waivers/incentives for CHS partnerships with youth-serving community &amp; public </a:t>
            </a:r>
            <a:r>
              <a:rPr lang="en-US" sz="2100" dirty="0" smtClean="0"/>
              <a:t>agencies </a:t>
            </a:r>
            <a:r>
              <a:rPr lang="en-US" dirty="0" smtClean="0"/>
              <a:t>(E.g., health, mental and behavioral supports and interventions)</a:t>
            </a:r>
          </a:p>
          <a:p>
            <a:pPr lvl="0"/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Facilitate academic &amp; social connections with higher education</a:t>
            </a:r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For more information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/>
          </a:bodyPr>
          <a:lstStyle/>
          <a:p>
            <a:r>
              <a:rPr lang="en-US" dirty="0" smtClean="0"/>
              <a:t>Milbrey </a:t>
            </a:r>
            <a:r>
              <a:rPr lang="en-US" dirty="0"/>
              <a:t>McLaughlin:  </a:t>
            </a:r>
            <a:r>
              <a:rPr lang="en-US" dirty="0">
                <a:hlinkClick r:id="rId2"/>
              </a:rPr>
              <a:t>milbrey@stanford.edu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Jorge Ruiz de Velasco: </a:t>
            </a:r>
            <a:r>
              <a:rPr lang="en-US" dirty="0">
                <a:hlinkClick r:id="rId3"/>
              </a:rPr>
              <a:t>jrdv@berkeley.edu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All background Reports can be found at: </a:t>
            </a:r>
          </a:p>
          <a:p>
            <a:endParaRPr lang="en-US" dirty="0"/>
          </a:p>
          <a:p>
            <a:pPr algn="ctr"/>
            <a:r>
              <a:rPr lang="en-US" dirty="0"/>
              <a:t>California Alternative Education Research Project</a:t>
            </a:r>
          </a:p>
          <a:p>
            <a:pPr algn="ctr"/>
            <a:r>
              <a:rPr lang="en-US" dirty="0">
                <a:solidFill>
                  <a:srgbClr val="800000"/>
                </a:solidFill>
              </a:rPr>
              <a:t>John W Gardner Center for Youth and Their Communities</a:t>
            </a:r>
          </a:p>
          <a:p>
            <a:pPr algn="ctr"/>
            <a:r>
              <a:rPr lang="en-US" dirty="0">
                <a:hlinkClick r:id="rId4"/>
              </a:rPr>
              <a:t>http://jgc.stanford.edu/our_work/alt-ed.html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818" y="1108364"/>
            <a:ext cx="7772400" cy="635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Two-Phase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858819"/>
            <a:ext cx="7772400" cy="3925454"/>
          </a:xfrm>
        </p:spPr>
        <p:txBody>
          <a:bodyPr/>
          <a:lstStyle/>
          <a:p>
            <a:r>
              <a:rPr lang="en-US" dirty="0"/>
              <a:t>Phase 1 (Descriptive Study)– 2007-</a:t>
            </a:r>
            <a:r>
              <a:rPr lang="en-US" dirty="0" smtClean="0"/>
              <a:t>08</a:t>
            </a:r>
          </a:p>
          <a:p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Nine Counties </a:t>
            </a:r>
            <a:r>
              <a:rPr lang="en-US" sz="1400" dirty="0"/>
              <a:t>(Humboldt, Alameda, Santa Clara, Fresno, San Joaquin, Riverside, San Bernardino, Los Angeles, San Diego) </a:t>
            </a:r>
            <a:endParaRPr lang="en-US" sz="1400" dirty="0" smtClean="0"/>
          </a:p>
          <a:p>
            <a:endParaRPr lang="en-US" sz="1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26 School Districts; 37 continuation schools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</a:rPr>
              <a:t>      What is a Continuation High School?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</a:rPr>
              <a:t>      Who are the students in Continuation Schools?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</a:rPr>
              <a:t>      How are these schools staffed and Supported?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</a:rPr>
              <a:t>      What do policymakers and educators need to know?  </a:t>
            </a:r>
          </a:p>
          <a:p>
            <a:endParaRPr lang="en-US" dirty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69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818" y="1177636"/>
            <a:ext cx="7772400" cy="692728"/>
          </a:xfrm>
        </p:spPr>
        <p:txBody>
          <a:bodyPr>
            <a:normAutofit/>
          </a:bodyPr>
          <a:lstStyle/>
          <a:p>
            <a:r>
              <a:rPr lang="en-US" dirty="0" smtClean="0"/>
              <a:t>Phase 1 Findings: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2043545"/>
            <a:ext cx="7772400" cy="3740727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Enormous variation </a:t>
            </a:r>
            <a:r>
              <a:rPr lang="en-US" dirty="0"/>
              <a:t>in </a:t>
            </a:r>
            <a:r>
              <a:rPr lang="en-US" dirty="0" smtClean="0"/>
              <a:t>Design, Intensity </a:t>
            </a:r>
            <a:r>
              <a:rPr lang="en-US" dirty="0"/>
              <a:t>of Effort, and </a:t>
            </a:r>
            <a:r>
              <a:rPr lang="en-US" dirty="0" smtClean="0"/>
              <a:t>Student Outcomes</a:t>
            </a:r>
            <a:r>
              <a:rPr lang="en-US" dirty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Lack of Clarity about Goals (at all levels of the system)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Incoherent State Accountability System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Generally </a:t>
            </a:r>
            <a:r>
              <a:rPr lang="en-US" dirty="0" smtClean="0"/>
              <a:t>Opaque or Non-Existent </a:t>
            </a:r>
            <a:r>
              <a:rPr lang="en-US" dirty="0"/>
              <a:t>Identification and Placement “Systems”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State/District Funding system that did not reflect the needs of teachers and students</a:t>
            </a:r>
          </a:p>
          <a:p>
            <a:endParaRPr lang="en-US" dirty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1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818" y="1143000"/>
            <a:ext cx="7772400" cy="6003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Phase 1 Findings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939637"/>
            <a:ext cx="7772400" cy="3844636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A Very Vulnerable Population </a:t>
            </a:r>
            <a:r>
              <a:rPr lang="en-US" sz="2100" dirty="0" smtClean="0"/>
              <a:t>(Healthy Kids Survey)</a:t>
            </a:r>
            <a:endParaRPr lang="en-US" sz="2100" dirty="0"/>
          </a:p>
          <a:p>
            <a:endParaRPr lang="en-US" dirty="0"/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 smtClean="0"/>
              <a:t>Homeless youth; </a:t>
            </a:r>
            <a:r>
              <a:rPr lang="en-US" dirty="0"/>
              <a:t>or in </a:t>
            </a:r>
            <a:r>
              <a:rPr lang="en-US" dirty="0" smtClean="0"/>
              <a:t>youth in foster </a:t>
            </a:r>
            <a:r>
              <a:rPr lang="en-US" dirty="0"/>
              <a:t>care, 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/>
              <a:t>Sexually or physically abused, 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/>
              <a:t>Experiencing substance abuse, 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/>
              <a:t>Parenting, pregnant, 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/>
              <a:t>Former incarceration, 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/>
              <a:t>mental health issues, 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/>
              <a:t>gang involvement</a:t>
            </a:r>
            <a:r>
              <a:rPr lang="en-US" dirty="0" smtClean="0"/>
              <a:t>,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dirty="0" smtClean="0"/>
              <a:t>English learners (“long-term LEP’s and newcomers)</a:t>
            </a:r>
            <a:endParaRPr lang="en-US" dirty="0"/>
          </a:p>
          <a:p>
            <a:pPr>
              <a:spcBef>
                <a:spcPct val="0"/>
              </a:spcBef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1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818" y="1085274"/>
            <a:ext cx="7772400" cy="5888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Phase 1 Findings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778000"/>
            <a:ext cx="7772400" cy="40062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did find Effective Schools; Even if they were outliers. </a:t>
            </a:r>
          </a:p>
          <a:p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CHS </a:t>
            </a:r>
            <a:r>
              <a:rPr lang="en-US" b="0" dirty="0"/>
              <a:t>students score lower on virtually all state-assessed measures of academic performance (By design</a:t>
            </a:r>
            <a:r>
              <a:rPr lang="en-US" b="0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/>
              <a:t>BUT:  CHS students do </a:t>
            </a:r>
            <a:r>
              <a:rPr lang="en-US" b="0" dirty="0"/>
              <a:t>at least as well (on average) as Comprehensive schools on CAHSEE pass rates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Some CHS do better than Comprehensive HS on a range of persistence and course/school completion measures (given similar student profiles). </a:t>
            </a:r>
            <a:endParaRPr lang="en-US" b="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i="1" dirty="0" smtClean="0"/>
              <a:t>CHS </a:t>
            </a:r>
            <a:r>
              <a:rPr lang="en-US" i="1" dirty="0"/>
              <a:t>Could be an effective alternative route to the Diploma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57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1154545"/>
            <a:ext cx="7772400" cy="8312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Phase 2 –  </a:t>
            </a:r>
            <a:r>
              <a:rPr lang="en-US" sz="2200" dirty="0" smtClean="0"/>
              <a:t>A focus on higher-performing </a:t>
            </a:r>
            <a:br>
              <a:rPr lang="en-US" sz="2200" dirty="0" smtClean="0"/>
            </a:br>
            <a:r>
              <a:rPr lang="en-US" sz="2200" dirty="0"/>
              <a:t>	</a:t>
            </a:r>
            <a:r>
              <a:rPr lang="en-US" sz="2200" dirty="0" smtClean="0"/>
              <a:t>				Schools (2009-11)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2158999"/>
            <a:ext cx="7772400" cy="362527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are the characteristics of higher performing schools?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lessons can we draw from these schools that would inform State/District </a:t>
            </a:r>
            <a:r>
              <a:rPr lang="en-US" dirty="0"/>
              <a:t>Policy?</a:t>
            </a:r>
          </a:p>
          <a:p>
            <a:endParaRPr lang="en-US" dirty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55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State Policy – </a:t>
            </a:r>
            <a:r>
              <a:rPr lang="en-US" sz="2200" cap="none" dirty="0" smtClean="0">
                <a:solidFill>
                  <a:srgbClr val="0000FF"/>
                </a:solidFill>
              </a:rPr>
              <a:t>Goal Setting</a:t>
            </a:r>
            <a:endParaRPr lang="en-US" sz="2200" cap="none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High Performing Schools Establish and Regularly Articulate Clear Academic Goals and Expectations and Align Systems to Support those Goals</a:t>
            </a:r>
          </a:p>
          <a:p>
            <a:pPr marL="457200" indent="-457200">
              <a:buAutoNum type="arabicPeriod"/>
            </a:pPr>
            <a:endParaRPr lang="en-US" dirty="0"/>
          </a:p>
          <a:p>
            <a:r>
              <a:rPr lang="en-US" dirty="0"/>
              <a:t>	</a:t>
            </a:r>
            <a:r>
              <a:rPr lang="en-US" u="sng" dirty="0" smtClean="0"/>
              <a:t>Lessons for State Policy</a:t>
            </a:r>
            <a:endParaRPr lang="en-US" u="sng" dirty="0"/>
          </a:p>
          <a:p>
            <a:endParaRPr lang="en-US" dirty="0"/>
          </a:p>
          <a:p>
            <a:pPr fontAlgn="ctr"/>
            <a:r>
              <a:rPr lang="en-US" dirty="0"/>
              <a:t>Clarify academic goals </a:t>
            </a:r>
          </a:p>
          <a:p>
            <a:pPr fontAlgn="ctr"/>
            <a:endParaRPr lang="en-US" dirty="0"/>
          </a:p>
          <a:p>
            <a:pPr fontAlgn="ctr"/>
            <a:r>
              <a:rPr lang="en-US" dirty="0"/>
              <a:t>Limit involuntary transfer Continuation Schools. </a:t>
            </a:r>
          </a:p>
          <a:p>
            <a:pPr fontAlgn="ctr"/>
            <a:endParaRPr lang="en-US" dirty="0"/>
          </a:p>
          <a:p>
            <a:pPr fontAlgn="ctr"/>
            <a:r>
              <a:rPr lang="en-US" dirty="0"/>
              <a:t>Require districts to articulate a coherent set of identification, placement, and school intake procedures.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9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3366FF"/>
                </a:solidFill>
              </a:rPr>
              <a:t>State Policy - </a:t>
            </a:r>
            <a:r>
              <a:rPr lang="en-US" sz="2200" cap="none" dirty="0" smtClean="0">
                <a:solidFill>
                  <a:srgbClr val="3366FF"/>
                </a:solidFill>
              </a:rPr>
              <a:t>Accountability</a:t>
            </a:r>
            <a:endParaRPr lang="en-US" sz="2200" cap="none" dirty="0">
              <a:solidFill>
                <a:srgbClr val="3366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2.  </a:t>
            </a:r>
            <a:r>
              <a:rPr lang="en-US" dirty="0" smtClean="0">
                <a:solidFill>
                  <a:schemeClr val="tx1"/>
                </a:solidFill>
              </a:rPr>
              <a:t>  Higher-Performing </a:t>
            </a:r>
            <a:r>
              <a:rPr lang="en-US" dirty="0">
                <a:solidFill>
                  <a:schemeClr val="tx1"/>
                </a:solidFill>
              </a:rPr>
              <a:t>Schools Create Strong School </a:t>
            </a:r>
          </a:p>
          <a:p>
            <a:r>
              <a:rPr lang="en-US" dirty="0">
                <a:solidFill>
                  <a:schemeClr val="tx1"/>
                </a:solidFill>
              </a:rPr>
              <a:t>	Accountability Norms in the Absence of State and District 	Standards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		</a:t>
            </a:r>
            <a:r>
              <a:rPr lang="en-US" sz="1800" u="sng" dirty="0" smtClean="0"/>
              <a:t>Lessons for State Policy</a:t>
            </a:r>
            <a:endParaRPr lang="en-US" sz="1800" dirty="0">
              <a:solidFill>
                <a:srgbClr val="0000FF"/>
              </a:solidFill>
            </a:endParaRPr>
          </a:p>
          <a:p>
            <a:endParaRPr lang="en-US" dirty="0"/>
          </a:p>
          <a:p>
            <a:pPr fontAlgn="ctr"/>
            <a:r>
              <a:rPr lang="en-US" dirty="0"/>
              <a:t>Hold continuation high schools accountable for results </a:t>
            </a:r>
            <a:r>
              <a:rPr lang="en-US" dirty="0" smtClean="0"/>
              <a:t>in any new Accountability System</a:t>
            </a:r>
          </a:p>
          <a:p>
            <a:pPr fontAlgn="ctr"/>
            <a:endParaRPr lang="en-US" dirty="0"/>
          </a:p>
          <a:p>
            <a:pPr fontAlgn="ctr"/>
            <a:r>
              <a:rPr lang="en-US" dirty="0"/>
              <a:t>Reward continuous student proficiency-based growth at the school level. </a:t>
            </a:r>
          </a:p>
          <a:p>
            <a:pPr fontAlgn="ctr"/>
            <a:endParaRPr lang="en-US" dirty="0"/>
          </a:p>
          <a:p>
            <a:pPr fontAlgn="ctr"/>
            <a:r>
              <a:rPr lang="en-US" dirty="0"/>
              <a:t>Use a 5 or 6-year graduation rate as a standard accountability measure for students who complete their education in a continuation high school.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04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183" y="981365"/>
            <a:ext cx="7772400" cy="588817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3366FF"/>
                </a:solidFill>
              </a:rPr>
              <a:t>State Policy – </a:t>
            </a:r>
            <a:r>
              <a:rPr lang="en-US" sz="2200" cap="none" dirty="0" smtClean="0">
                <a:solidFill>
                  <a:srgbClr val="3366FF"/>
                </a:solidFill>
              </a:rPr>
              <a:t>Data Issues</a:t>
            </a:r>
            <a:endParaRPr lang="en-US" sz="2200" dirty="0">
              <a:solidFill>
                <a:srgbClr val="3366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818" y="1651000"/>
            <a:ext cx="7772400" cy="438727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. Higher Performing Schools Use Data to Drive Practice</a:t>
            </a:r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u="sng" dirty="0" smtClean="0"/>
              <a:t>Lessons for State Policy</a:t>
            </a:r>
          </a:p>
          <a:p>
            <a:endParaRPr lang="en-US" u="sng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Invest in s</a:t>
            </a:r>
            <a:r>
              <a:rPr lang="en-US" dirty="0" smtClean="0"/>
              <a:t>trengthening CALPADS and links to district administrative data</a:t>
            </a:r>
          </a:p>
          <a:p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Support cross-agency data integration strategies at local level</a:t>
            </a:r>
          </a:p>
          <a:p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Include indicators of social emotional learning in accountability system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JGC_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545" y="6368021"/>
            <a:ext cx="2066633" cy="3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04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503</Words>
  <Application>Microsoft Office PowerPoint</Application>
  <PresentationFormat>On-screen Show (4:3)</PresentationFormat>
  <Paragraphs>154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A Two-Phase Study</vt:lpstr>
      <vt:lpstr>Phase 1 Findings:</vt:lpstr>
      <vt:lpstr>Phase 1 Findings</vt:lpstr>
      <vt:lpstr>Phase 1 Findings</vt:lpstr>
      <vt:lpstr>Phase 2 –  A focus on higher-performing       Schools (2009-11)</vt:lpstr>
      <vt:lpstr>State Policy – Goal Setting</vt:lpstr>
      <vt:lpstr>State Policy - Accountability</vt:lpstr>
      <vt:lpstr>State Policy – Data Issues</vt:lpstr>
      <vt:lpstr>State Policy – Supporting Equity</vt:lpstr>
      <vt:lpstr>District Practices – Accountability Issues</vt:lpstr>
      <vt:lpstr>District Policies – Supporting Leaders &amp; Teachers</vt:lpstr>
      <vt:lpstr>Schools – Student Behavioral Supports</vt:lpstr>
      <vt:lpstr>Schools – Social And Academic Supports For Youth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milbrey</cp:lastModifiedBy>
  <cp:revision>70</cp:revision>
  <dcterms:created xsi:type="dcterms:W3CDTF">2011-09-23T00:34:33Z</dcterms:created>
  <dcterms:modified xsi:type="dcterms:W3CDTF">2013-03-14T22:26:59Z</dcterms:modified>
</cp:coreProperties>
</file>